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0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CC24F08-3FDF-4DC8-8EBC-620404BAC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31C90961-F796-4F80-8F9F-FEF1282AD2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15F12-4373-48F9-A2A0-B6C50D1530F2}" type="datetime1">
              <a:rPr lang="es-ES" smtClean="0">
                <a:latin typeface="Calibri" panose="020F0502020204030204" pitchFamily="34" charset="0"/>
              </a:rPr>
              <a:t>28/2/19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53E9E2-7FF6-46F2-ABC3-9FED8B555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EF312E2-72C8-423B-AD58-187A47FE5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3FB5-07C4-4D4C-B636-D0829254DE1A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922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FD5332C-CE84-4AF9-8A59-79DC7F65B94C}" type="datetime1">
              <a:rPr lang="es-ES" noProof="0" smtClean="0"/>
              <a:t>28/2/19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7D7C235-EC87-4B26-BD15-4D75E5EB582C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323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7C235-EC87-4B26-BD15-4D75E5EB582C}" type="slidenum">
              <a:rPr lang="es-ES" noProof="0" smtClean="0"/>
              <a:pPr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428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ágono 21">
            <a:extLst>
              <a:ext uri="{FF2B5EF4-FFF2-40B4-BE49-F238E27FC236}">
                <a16:creationId xmlns:a16="http://schemas.microsoft.com/office/drawing/2014/main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A9C2DD4D-CD5E-405E-A1A0-E8D0CD03D43F}"/>
              </a:ext>
            </a:extLst>
          </p:cNvPr>
          <p:cNvSpPr/>
          <p:nvPr userDrawn="1"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>
                  <a:extLst>
                    <a:ext uri="{FF2B5EF4-FFF2-40B4-BE49-F238E27FC236}">
                      <a16:creationId xmlns:a16="http://schemas.microsoft.com/office/drawing/2014/main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upo 67">
                  <a:extLst>
                    <a:ext uri="{FF2B5EF4-FFF2-40B4-BE49-F238E27FC236}">
                      <a16:creationId xmlns:a16="http://schemas.microsoft.com/office/drawing/2014/main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Conector recto 71">
                    <a:extLst>
                      <a:ext uri="{FF2B5EF4-FFF2-40B4-BE49-F238E27FC236}">
                        <a16:creationId xmlns:a16="http://schemas.microsoft.com/office/drawing/2014/main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cto 72">
                    <a:extLst>
                      <a:ext uri="{FF2B5EF4-FFF2-40B4-BE49-F238E27FC236}">
                        <a16:creationId xmlns:a16="http://schemas.microsoft.com/office/drawing/2014/main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Conector recto 70">
                  <a:extLst>
                    <a:ext uri="{FF2B5EF4-FFF2-40B4-BE49-F238E27FC236}">
                      <a16:creationId xmlns:a16="http://schemas.microsoft.com/office/drawing/2014/main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upo 62">
                  <a:extLst>
                    <a:ext uri="{FF2B5EF4-FFF2-40B4-BE49-F238E27FC236}">
                      <a16:creationId xmlns:a16="http://schemas.microsoft.com/office/drawing/2014/main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Conector recto 63">
                    <a:extLst>
                      <a:ext uri="{FF2B5EF4-FFF2-40B4-BE49-F238E27FC236}">
                        <a16:creationId xmlns:a16="http://schemas.microsoft.com/office/drawing/2014/main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onector recto 64">
                    <a:extLst>
                      <a:ext uri="{FF2B5EF4-FFF2-40B4-BE49-F238E27FC236}">
                        <a16:creationId xmlns:a16="http://schemas.microsoft.com/office/drawing/2014/main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Conector recto 79">
                  <a:extLst>
                    <a:ext uri="{FF2B5EF4-FFF2-40B4-BE49-F238E27FC236}">
                      <a16:creationId xmlns:a16="http://schemas.microsoft.com/office/drawing/2014/main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>
                  <a:extLst>
                    <a:ext uri="{FF2B5EF4-FFF2-40B4-BE49-F238E27FC236}">
                      <a16:creationId xmlns:a16="http://schemas.microsoft.com/office/drawing/2014/main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>
                <a:extLst>
                  <a:ext uri="{FF2B5EF4-FFF2-40B4-BE49-F238E27FC236}">
                    <a16:creationId xmlns:a16="http://schemas.microsoft.com/office/drawing/2014/main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Conector recto 77">
                  <a:extLst>
                    <a:ext uri="{FF2B5EF4-FFF2-40B4-BE49-F238E27FC236}">
                      <a16:creationId xmlns:a16="http://schemas.microsoft.com/office/drawing/2014/main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>
                  <a:extLst>
                    <a:ext uri="{FF2B5EF4-FFF2-40B4-BE49-F238E27FC236}">
                      <a16:creationId xmlns:a16="http://schemas.microsoft.com/office/drawing/2014/main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EA93BAA0-B72B-4BFD-BCF9-4608ADE3AC72}"/>
              </a:ext>
            </a:extLst>
          </p:cNvPr>
          <p:cNvSpPr/>
          <p:nvPr userDrawn="1"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160A3CDF-ADAF-4527-8705-2F8E3851CF65}"/>
              </a:ext>
            </a:extLst>
          </p:cNvPr>
          <p:cNvSpPr/>
          <p:nvPr userDrawn="1"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3FD028A3-58B1-44C9-AC6A-A869FC68B50F}"/>
              </a:ext>
            </a:extLst>
          </p:cNvPr>
          <p:cNvSpPr/>
          <p:nvPr userDrawn="1"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30" name="Título 29">
            <a:extLst>
              <a:ext uri="{FF2B5EF4-FFF2-40B4-BE49-F238E27FC236}">
                <a16:creationId xmlns:a16="http://schemas.microsoft.com/office/drawing/2014/main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3200"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1" name="Cuadro de texto 30">
            <a:extLst>
              <a:ext uri="{FF2B5EF4-FFF2-40B4-BE49-F238E27FC236}">
                <a16:creationId xmlns:a16="http://schemas.microsoft.com/office/drawing/2014/main" id="{9E8F9015-A4A2-47D3-9665-686A67F0ED81}"/>
              </a:ext>
            </a:extLst>
          </p:cNvPr>
          <p:cNvSpPr txBox="1"/>
          <p:nvPr userDrawn="1"/>
        </p:nvSpPr>
        <p:spPr>
          <a:xfrm>
            <a:off x="1452894" y="161417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3600" b="1" noProof="0">
                <a:solidFill>
                  <a:schemeClr val="accent2"/>
                </a:solidFill>
                <a:latin typeface="Arial" panose="020B0604020202020204" pitchFamily="34" charset="0"/>
              </a:rPr>
              <a:t>01</a:t>
            </a:r>
            <a:endParaRPr lang="es-ES" b="1" noProof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03" name="Cuadro de texto 102">
            <a:extLst>
              <a:ext uri="{FF2B5EF4-FFF2-40B4-BE49-F238E27FC236}">
                <a16:creationId xmlns:a16="http://schemas.microsoft.com/office/drawing/2014/main" id="{426A1182-EDE9-44E7-BA1C-CCAA1B422C3C}"/>
              </a:ext>
            </a:extLst>
          </p:cNvPr>
          <p:cNvSpPr txBox="1"/>
          <p:nvPr userDrawn="1"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3600" b="1" noProof="0">
                <a:solidFill>
                  <a:schemeClr val="accent3"/>
                </a:solidFill>
                <a:latin typeface="Arial" panose="020B0604020202020204" pitchFamily="34" charset="0"/>
              </a:rPr>
              <a:t>02</a:t>
            </a:r>
            <a:endParaRPr lang="es-ES" b="1" noProof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04" name="Cuadro de texto 103">
            <a:extLst>
              <a:ext uri="{FF2B5EF4-FFF2-40B4-BE49-F238E27FC236}">
                <a16:creationId xmlns:a16="http://schemas.microsoft.com/office/drawing/2014/main" id="{453D0452-E8F6-4E1D-8D89-47F4DE14020B}"/>
              </a:ext>
            </a:extLst>
          </p:cNvPr>
          <p:cNvSpPr txBox="1"/>
          <p:nvPr userDrawn="1"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3600" b="1" noProof="0">
                <a:solidFill>
                  <a:schemeClr val="accent4"/>
                </a:solidFill>
                <a:latin typeface="Arial" panose="020B0604020202020204" pitchFamily="34" charset="0"/>
              </a:rPr>
              <a:t>03</a:t>
            </a:r>
            <a:endParaRPr lang="es-ES" b="1" noProof="0"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sp>
        <p:nvSpPr>
          <p:cNvPr id="105" name="Cuadro de texto 104">
            <a:extLst>
              <a:ext uri="{FF2B5EF4-FFF2-40B4-BE49-F238E27FC236}">
                <a16:creationId xmlns:a16="http://schemas.microsoft.com/office/drawing/2014/main" id="{58EE8165-DF59-42CB-A646-DBDAB53967B1}"/>
              </a:ext>
            </a:extLst>
          </p:cNvPr>
          <p:cNvSpPr txBox="1"/>
          <p:nvPr userDrawn="1"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3600" b="1" noProof="0">
                <a:solidFill>
                  <a:schemeClr val="accent5"/>
                </a:solidFill>
                <a:latin typeface="Arial" panose="020B0604020202020204" pitchFamily="34" charset="0"/>
              </a:rPr>
              <a:t>04</a:t>
            </a:r>
            <a:endParaRPr lang="es-ES" b="1" noProof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06" name="Cuadro de texto 105">
            <a:extLst>
              <a:ext uri="{FF2B5EF4-FFF2-40B4-BE49-F238E27FC236}">
                <a16:creationId xmlns:a16="http://schemas.microsoft.com/office/drawing/2014/main" id="{3EC5584D-5A50-4F4A-A8CD-530EFB27FD79}"/>
              </a:ext>
            </a:extLst>
          </p:cNvPr>
          <p:cNvSpPr txBox="1"/>
          <p:nvPr userDrawn="1"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3600" b="1" noProof="0">
                <a:solidFill>
                  <a:schemeClr val="accent6"/>
                </a:solidFill>
                <a:latin typeface="Arial" panose="020B0604020202020204" pitchFamily="34" charset="0"/>
              </a:rPr>
              <a:t>05</a:t>
            </a:r>
            <a:endParaRPr lang="es-ES" b="1" noProof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7" name="Marcador de texto 34">
            <a:extLst>
              <a:ext uri="{FF2B5EF4-FFF2-40B4-BE49-F238E27FC236}">
                <a16:creationId xmlns:a16="http://schemas.microsoft.com/office/drawing/2014/main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8" name="Marcador de texto 34">
            <a:extLst>
              <a:ext uri="{FF2B5EF4-FFF2-40B4-BE49-F238E27FC236}">
                <a16:creationId xmlns:a16="http://schemas.microsoft.com/office/drawing/2014/main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9" name="Marcador de texto 34">
            <a:extLst>
              <a:ext uri="{FF2B5EF4-FFF2-40B4-BE49-F238E27FC236}">
                <a16:creationId xmlns:a16="http://schemas.microsoft.com/office/drawing/2014/main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0" name="Marcador de texto 34">
            <a:extLst>
              <a:ext uri="{FF2B5EF4-FFF2-40B4-BE49-F238E27FC236}">
                <a16:creationId xmlns:a16="http://schemas.microsoft.com/office/drawing/2014/main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1" name="Marcador de texto 34">
            <a:extLst>
              <a:ext uri="{FF2B5EF4-FFF2-40B4-BE49-F238E27FC236}">
                <a16:creationId xmlns:a16="http://schemas.microsoft.com/office/drawing/2014/main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2" name="Marcador de texto 34">
            <a:extLst>
              <a:ext uri="{FF2B5EF4-FFF2-40B4-BE49-F238E27FC236}">
                <a16:creationId xmlns:a16="http://schemas.microsoft.com/office/drawing/2014/main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  <a:endParaRPr lang="es-ES" noProof="0" dirty="0"/>
          </a:p>
        </p:txBody>
      </p:sp>
      <p:sp>
        <p:nvSpPr>
          <p:cNvPr id="113" name="Marcador de texto 34">
            <a:extLst>
              <a:ext uri="{FF2B5EF4-FFF2-40B4-BE49-F238E27FC236}">
                <a16:creationId xmlns:a16="http://schemas.microsoft.com/office/drawing/2014/main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4" name="Marcador de texto 34">
            <a:extLst>
              <a:ext uri="{FF2B5EF4-FFF2-40B4-BE49-F238E27FC236}">
                <a16:creationId xmlns:a16="http://schemas.microsoft.com/office/drawing/2014/main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5" name="Marcador de texto 34">
            <a:extLst>
              <a:ext uri="{FF2B5EF4-FFF2-40B4-BE49-F238E27FC236}">
                <a16:creationId xmlns:a16="http://schemas.microsoft.com/office/drawing/2014/main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</p:spTree>
    <p:extLst>
      <p:ext uri="{BB962C8B-B14F-4D97-AF65-F5344CB8AC3E}">
        <p14:creationId xmlns:p14="http://schemas.microsoft.com/office/powerpoint/2010/main" val="301409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5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91FCB5-969A-4197-B988-F9A876336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25000" lnSpcReduction="20000"/>
          </a:bodyPr>
          <a:lstStyle/>
          <a:p>
            <a:r>
              <a:rPr lang="es-ES" dirty="0"/>
              <a:t>-A finales de mayo, tras la demoledora sentencia del 'caso </a:t>
            </a:r>
            <a:r>
              <a:rPr lang="es-ES" dirty="0" err="1"/>
              <a:t>Gürtel</a:t>
            </a:r>
            <a:r>
              <a:rPr lang="es-ES" dirty="0"/>
              <a:t>', una moción de censura del PSOE termina con el Gobierno de Mariano Rajoy y abre una nueva etapa en el PP, con Pablo Casado al frente.</a:t>
            </a:r>
          </a:p>
          <a:p>
            <a:r>
              <a:rPr lang="es-ES" dirty="0"/>
              <a:t>-Un año después de recuperar el control de su partido, el líder socialista se convierte en presidente del Gobierno con el apoyo de Podemos y las fuerzas independentistas.</a:t>
            </a:r>
          </a:p>
          <a:p>
            <a:r>
              <a:rPr lang="es-ES" dirty="0"/>
              <a:t>-En las elecciones autonómicas de diciembre, la suma de votos de la derecha acaba con casi 40 años de hegemonía socialista en Andalucía.</a:t>
            </a:r>
          </a:p>
          <a:p>
            <a:r>
              <a:rPr lang="es-ES" dirty="0"/>
              <a:t>-El vuelco andaluz es posible por la aparición en la escena política del partido ultraderechista VOX, que logra 12 escaños, un respaldo social que ninguna encuesta anticipó.</a:t>
            </a:r>
          </a:p>
          <a:p>
            <a:r>
              <a:rPr lang="es-ES" dirty="0"/>
              <a:t>-El ascenso del nacionalismo de Vox corre en paralelo al enquistamiento de la situación en Cataluña, donde el Gobierno de </a:t>
            </a:r>
            <a:r>
              <a:rPr lang="es-ES" dirty="0" err="1"/>
              <a:t>Quim</a:t>
            </a:r>
            <a:r>
              <a:rPr lang="es-ES" dirty="0"/>
              <a:t> Torra eleva la presión invocando como modelo procesos de independencia violentos.</a:t>
            </a:r>
          </a:p>
          <a:p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45D0C56-3BA5-487F-850D-EDB088C97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sz="3000" dirty="0">
                <a:latin typeface="Arial" panose="020B0604020202020204" pitchFamily="34" charset="0"/>
              </a:rPr>
              <a:t>2018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EFD1FD8-37C4-4591-A698-CB3B4B2DE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40000" lnSpcReduction="20000"/>
          </a:bodyPr>
          <a:lstStyle/>
          <a:p>
            <a:pPr rtl="0"/>
            <a:r>
              <a:rPr lang="es-ES" sz="1800" dirty="0">
                <a:latin typeface="Arial" panose="020B0604020202020204" pitchFamily="34" charset="0"/>
              </a:rPr>
              <a:t>-Declaración unilateral de independencia de Catalunya y aplicación del artículo 155.</a:t>
            </a:r>
          </a:p>
          <a:p>
            <a:pPr rtl="0"/>
            <a:r>
              <a:rPr lang="es-ES" dirty="0"/>
              <a:t>-La victoria de Ciudadanos en las elecciones posteriores a la DUI no evita la mayoría absoluta de partidos </a:t>
            </a:r>
            <a:r>
              <a:rPr lang="es-ES" dirty="0" err="1"/>
              <a:t>independentintas</a:t>
            </a:r>
            <a:r>
              <a:rPr lang="es-ES" dirty="0"/>
              <a:t> en Catalunya.</a:t>
            </a:r>
          </a:p>
          <a:p>
            <a:pPr rtl="0"/>
            <a:r>
              <a:rPr lang="es-ES" sz="1800" dirty="0">
                <a:latin typeface="Arial" panose="020B0604020202020204" pitchFamily="34" charset="0"/>
              </a:rPr>
              <a:t>-Pedro Sánchez recupera el liderazgo del PSOE.</a:t>
            </a:r>
          </a:p>
          <a:p>
            <a:pPr rtl="0"/>
            <a:r>
              <a:rPr lang="es-ES" dirty="0"/>
              <a:t>-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A59AE5F-3A9D-4E5B-BE20-3802EE56C0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s-ES" sz="3300" dirty="0">
                <a:latin typeface="Arial" panose="020B0604020202020204" pitchFamily="34" charset="0"/>
              </a:rPr>
              <a:t>2017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542ED92-E0E5-43BF-A314-F5F899A21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5290" y="4911047"/>
            <a:ext cx="2681555" cy="1285333"/>
          </a:xfrm>
        </p:spPr>
        <p:txBody>
          <a:bodyPr rtlCol="0">
            <a:normAutofit fontScale="40000" lnSpcReduction="20000"/>
          </a:bodyPr>
          <a:lstStyle/>
          <a:p>
            <a:pPr rtl="0"/>
            <a:r>
              <a:rPr lang="es-ES" dirty="0"/>
              <a:t>-</a:t>
            </a:r>
            <a:r>
              <a:rPr lang="es-ES" dirty="0" err="1"/>
              <a:t>Artur</a:t>
            </a:r>
            <a:r>
              <a:rPr lang="es-ES" dirty="0"/>
              <a:t> Mas propone a Carles </a:t>
            </a:r>
            <a:r>
              <a:rPr lang="es-ES" dirty="0" err="1"/>
              <a:t>Puigdemont</a:t>
            </a:r>
            <a:r>
              <a:rPr lang="es-ES" dirty="0"/>
              <a:t> como presidente de la Generalitat.</a:t>
            </a:r>
          </a:p>
          <a:p>
            <a:pPr rtl="0"/>
            <a:r>
              <a:rPr lang="es-ES" sz="1800" dirty="0">
                <a:latin typeface="Arial" panose="020B0604020202020204" pitchFamily="34" charset="0"/>
              </a:rPr>
              <a:t>-Rajoy (PP) rechaza la investidura y Pedro Sánchez (PSOE) no logra la investidura: 219 votos en contra y 131 a favor.</a:t>
            </a:r>
          </a:p>
          <a:p>
            <a:pPr rtl="0"/>
            <a:r>
              <a:rPr lang="es-ES" sz="1800" dirty="0">
                <a:latin typeface="Arial" panose="020B0604020202020204" pitchFamily="34" charset="0"/>
              </a:rPr>
              <a:t>-Ante el fracaso para establecer gobierno, se repiten elecciones en España por primera vez en la historia: PP(137), PSOE(85), Podemos (71) y Ciudadanos (32).</a:t>
            </a:r>
          </a:p>
          <a:p>
            <a:pPr rtl="0"/>
            <a:r>
              <a:rPr lang="es-ES" dirty="0"/>
              <a:t>-Sánchez dimite de la presidencia del PSOE, y Mariano Rajoy se convierte en presidente con la abstención del PSOE: 170 a favor, 111 en contra y 68 abstenciones.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E698899-451C-4012-A03B-438076B2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sz="3000" dirty="0">
                <a:latin typeface="Arial" panose="020B0604020202020204" pitchFamily="34" charset="0"/>
              </a:rPr>
              <a:t>2016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B10BBD8-0C9D-4B4E-855D-EE18027468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sz="1000" dirty="0">
                <a:latin typeface="Arial" panose="020B0604020202020204" pitchFamily="34" charset="0"/>
              </a:rPr>
              <a:t>-5 elecciones dibujan nuevo mapa político.</a:t>
            </a:r>
            <a:endParaRPr lang="es-ES" sz="1000" dirty="0"/>
          </a:p>
          <a:p>
            <a:pPr rtl="0"/>
            <a:r>
              <a:rPr lang="es-ES" sz="1000" dirty="0">
                <a:latin typeface="Arial" panose="020B0604020202020204" pitchFamily="34" charset="0"/>
              </a:rPr>
              <a:t>-Irrupción de Ciudadanos y Podemos.</a:t>
            </a:r>
          </a:p>
          <a:p>
            <a:r>
              <a:rPr lang="es-ES" sz="1000" dirty="0"/>
              <a:t>-Como resultado se dibuja el parlamento más fragmentado de la historia: PP (123), PSOE (90), Podemos (69) y Ciudadanos (40).</a:t>
            </a:r>
            <a:endParaRPr lang="es-ES" sz="1000" dirty="0">
              <a:latin typeface="Arial" panose="020B0604020202020204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68B0C2B-3695-4D6A-AED2-61B1E0804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ES" sz="3000" dirty="0">
                <a:latin typeface="Arial" panose="020B0604020202020204" pitchFamily="34" charset="0"/>
              </a:rPr>
              <a:t>2015</a:t>
            </a:r>
            <a:endParaRPr lang="es-ES" sz="1800" dirty="0">
              <a:latin typeface="Arial" panose="020B0604020202020204" pitchFamily="34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DF732AD-9B2B-4AB7-A555-574842C41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 fontScale="62500" lnSpcReduction="20000"/>
          </a:bodyPr>
          <a:lstStyle/>
          <a:p>
            <a:pPr marL="285750" indent="-285750" rtl="0">
              <a:buFontTx/>
              <a:buChar char="-"/>
            </a:pPr>
            <a:r>
              <a:rPr lang="es-ES" sz="1800" dirty="0">
                <a:latin typeface="Arial" panose="020B0604020202020204" pitchFamily="34" charset="0"/>
              </a:rPr>
              <a:t>Abdicación de Juan Carlos I y proclamación de Felipe VI.</a:t>
            </a:r>
          </a:p>
          <a:p>
            <a:pPr marL="285750" indent="-285750" rtl="0">
              <a:buFontTx/>
              <a:buChar char="-"/>
            </a:pPr>
            <a:r>
              <a:rPr lang="es-ES" dirty="0"/>
              <a:t>Podemos irrumpe como fuerza política en las elecciones europeas </a:t>
            </a:r>
            <a:r>
              <a:rPr lang="es-ES"/>
              <a:t>de Mayo de 2014.</a:t>
            </a:r>
            <a:endParaRPr lang="es-ES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13B92369-599A-4F81-A928-2DF2B9E0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 sz="2800" dirty="0">
                <a:latin typeface="Arial" panose="020B0604020202020204" pitchFamily="34" charset="0"/>
              </a:rPr>
              <a:t>2014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C74F4C-78ED-4AFC-BEB8-A0EADB6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</a:rPr>
              <a:t>Timeline</a:t>
            </a:r>
            <a:r>
              <a:rPr lang="es-ES" dirty="0">
                <a:latin typeface="Arial" panose="020B0604020202020204" pitchFamily="34" charset="0"/>
              </a:rPr>
              <a:t> político España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8733FAD-1F61-9F41-99F5-043B6032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41" y="3018699"/>
            <a:ext cx="1556366" cy="11639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8D90F7-732B-7D4E-96F5-3BD025FF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452" y="2920659"/>
            <a:ext cx="1657951" cy="1285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5F63DB5-D831-474E-BE44-99417E99A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048" y="3018698"/>
            <a:ext cx="1871623" cy="128533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AA08F0D-5754-1F40-83DD-2958CCE54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740" y="2865720"/>
            <a:ext cx="1719103" cy="135642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BD167E8-8F8B-A44E-B455-9222E5503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2" y="2865720"/>
            <a:ext cx="1799524" cy="14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35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1983561_TF00872402.potx" id="{4079CA77-BD25-45BD-B801-CB9FDC0C7EB3}" vid="{F7FD862F-2C5C-48E8-85A2-7AE2183CA9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E8669B-9A70-470C-97EF-1B185069E35E}">
  <ds:schemaRefs>
    <ds:schemaRef ds:uri="http://purl.org/dc/elements/1.1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www.w3.org/XML/1998/namespace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97D9F3-BB51-4FCB-89F8-27BEB6EC24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0</TotalTime>
  <Words>401</Words>
  <Application>Microsoft Macintosh PowerPoint</Application>
  <PresentationFormat>Panorámica</PresentationFormat>
  <Paragraphs>25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de Office</vt:lpstr>
      <vt:lpstr>Timeline político España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Alejandro Vaqueiro</dc:creator>
  <cp:keywords/>
  <dc:description/>
  <cp:lastModifiedBy/>
  <cp:revision>1</cp:revision>
  <dcterms:created xsi:type="dcterms:W3CDTF">2019-02-28T19:25:51Z</dcterms:created>
  <dcterms:modified xsi:type="dcterms:W3CDTF">2019-02-28T20:07:19Z</dcterms:modified>
  <cp:category/>
</cp:coreProperties>
</file>